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2"/>
  </p:sldMasterIdLst>
  <p:notesMasterIdLst>
    <p:notesMasterId r:id="rId16"/>
  </p:notesMasterIdLst>
  <p:sldIdLst>
    <p:sldId id="256" r:id="rId3"/>
    <p:sldId id="257" r:id="rId4"/>
    <p:sldId id="259" r:id="rId5"/>
    <p:sldId id="260" r:id="rId6"/>
    <p:sldId id="261" r:id="rId7"/>
    <p:sldId id="263" r:id="rId8"/>
    <p:sldId id="264" r:id="rId9"/>
    <p:sldId id="272" r:id="rId10"/>
    <p:sldId id="268" r:id="rId11"/>
    <p:sldId id="267" r:id="rId12"/>
    <p:sldId id="265" r:id="rId13"/>
    <p:sldId id="266"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05" autoAdjust="0"/>
  </p:normalViewPr>
  <p:slideViewPr>
    <p:cSldViewPr>
      <p:cViewPr varScale="1">
        <p:scale>
          <a:sx n="83" d="100"/>
          <a:sy n="83" d="100"/>
        </p:scale>
        <p:origin x="-13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bar"/>
        <c:grouping val="clustered"/>
        <c:ser>
          <c:idx val="0"/>
          <c:order val="0"/>
          <c:tx>
            <c:strRef>
              <c:f>Sheet1!$B$1</c:f>
              <c:strCache>
                <c:ptCount val="1"/>
                <c:pt idx="0">
                  <c:v>Pretest</c:v>
                </c:pt>
              </c:strCache>
            </c:strRef>
          </c:tx>
          <c:cat>
            <c:strRef>
              <c:f>Sheet1!$A$2:$A$8</c:f>
              <c:strCache>
                <c:ptCount val="6"/>
                <c:pt idx="0">
                  <c:v>Which statement best describes a rain garden?</c:v>
                </c:pt>
                <c:pt idx="1">
                  <c:v>What are rain gardens most likely to attract?</c:v>
                </c:pt>
                <c:pt idx="2">
                  <c:v>Why are rain gardens important?</c:v>
                </c:pt>
                <c:pt idx="3">
                  <c:v>Where is the best place to create a rain garden?</c:v>
                </c:pt>
                <c:pt idx="4">
                  <c:v>What is a simple way to reduce runoff?</c:v>
                </c:pt>
                <c:pt idx="5">
                  <c:v>Which of these plants would you not want in your garden?</c:v>
                </c:pt>
              </c:strCache>
            </c:strRef>
          </c:cat>
          <c:val>
            <c:numRef>
              <c:f>Sheet1!$B$2:$B$8</c:f>
              <c:numCache>
                <c:formatCode>General</c:formatCode>
                <c:ptCount val="7"/>
                <c:pt idx="0">
                  <c:v>5</c:v>
                </c:pt>
                <c:pt idx="1">
                  <c:v>4</c:v>
                </c:pt>
                <c:pt idx="2">
                  <c:v>3</c:v>
                </c:pt>
                <c:pt idx="3">
                  <c:v>5</c:v>
                </c:pt>
                <c:pt idx="4">
                  <c:v>7</c:v>
                </c:pt>
                <c:pt idx="5">
                  <c:v>6</c:v>
                </c:pt>
              </c:numCache>
            </c:numRef>
          </c:val>
        </c:ser>
        <c:ser>
          <c:idx val="1"/>
          <c:order val="1"/>
          <c:tx>
            <c:strRef>
              <c:f>Sheet1!$C$1</c:f>
              <c:strCache>
                <c:ptCount val="1"/>
                <c:pt idx="0">
                  <c:v>Posttest</c:v>
                </c:pt>
              </c:strCache>
            </c:strRef>
          </c:tx>
          <c:cat>
            <c:strRef>
              <c:f>Sheet1!$A$2:$A$8</c:f>
              <c:strCache>
                <c:ptCount val="6"/>
                <c:pt idx="0">
                  <c:v>Which statement best describes a rain garden?</c:v>
                </c:pt>
                <c:pt idx="1">
                  <c:v>What are rain gardens most likely to attract?</c:v>
                </c:pt>
                <c:pt idx="2">
                  <c:v>Why are rain gardens important?</c:v>
                </c:pt>
                <c:pt idx="3">
                  <c:v>Where is the best place to create a rain garden?</c:v>
                </c:pt>
                <c:pt idx="4">
                  <c:v>What is a simple way to reduce runoff?</c:v>
                </c:pt>
                <c:pt idx="5">
                  <c:v>Which of these plants would you not want in your garden?</c:v>
                </c:pt>
              </c:strCache>
            </c:strRef>
          </c:cat>
          <c:val>
            <c:numRef>
              <c:f>Sheet1!$C$2:$C$8</c:f>
              <c:numCache>
                <c:formatCode>General</c:formatCode>
                <c:ptCount val="7"/>
                <c:pt idx="0">
                  <c:v>14</c:v>
                </c:pt>
                <c:pt idx="1">
                  <c:v>15</c:v>
                </c:pt>
                <c:pt idx="2">
                  <c:v>16</c:v>
                </c:pt>
                <c:pt idx="3">
                  <c:v>14</c:v>
                </c:pt>
                <c:pt idx="4">
                  <c:v>12</c:v>
                </c:pt>
                <c:pt idx="5">
                  <c:v>5</c:v>
                </c:pt>
              </c:numCache>
            </c:numRef>
          </c:val>
        </c:ser>
        <c:axId val="63203200"/>
        <c:axId val="63204736"/>
      </c:barChart>
      <c:catAx>
        <c:axId val="63203200"/>
        <c:scaling>
          <c:orientation val="minMax"/>
        </c:scaling>
        <c:axPos val="l"/>
        <c:tickLblPos val="nextTo"/>
        <c:crossAx val="63204736"/>
        <c:crosses val="autoZero"/>
        <c:auto val="1"/>
        <c:lblAlgn val="ctr"/>
        <c:lblOffset val="100"/>
      </c:catAx>
      <c:valAx>
        <c:axId val="63204736"/>
        <c:scaling>
          <c:orientation val="minMax"/>
        </c:scaling>
        <c:axPos val="b"/>
        <c:majorGridlines/>
        <c:numFmt formatCode="General" sourceLinked="1"/>
        <c:tickLblPos val="nextTo"/>
        <c:crossAx val="63203200"/>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'Sheet1'!$B$1</c:f>
              <c:strCache>
                <c:ptCount val="1"/>
                <c:pt idx="0">
                  <c:v>Series 1</c:v>
                </c:pt>
              </c:strCache>
            </c:strRef>
          </c:tx>
          <c:cat>
            <c:strRef>
              <c:f>'Sheet1'!$A$2:$A$11</c:f>
              <c:strCache>
                <c:ptCount val="6"/>
                <c:pt idx="0">
                  <c:v>Rain garden has a positive impact on my grades T (blue)or F(green)</c:v>
                </c:pt>
                <c:pt idx="1">
                  <c:v>rain garden has a positive impact on other student grades T (blue)or F(green)</c:v>
                </c:pt>
                <c:pt idx="2">
                  <c:v>I have knowledge and skills to change my environment for the better (blue-agree) (red-disagree)</c:v>
                </c:pt>
                <c:pt idx="3">
                  <c:v>I will engage in other "Nature Projects" because of my rain garden experience (Blue -yes) Red-No</c:v>
                </c:pt>
                <c:pt idx="4">
                  <c:v>The rain garden work was reasonable (Red-yes) Blue-no</c:v>
                </c:pt>
                <c:pt idx="5">
                  <c:v>I am likely to sign up for other "Nature classes" that are offered at the school (Blue-yes) Red-No</c:v>
                </c:pt>
              </c:strCache>
            </c:strRef>
          </c:cat>
          <c:val>
            <c:numRef>
              <c:f>'Sheet1'!$B$2:$B$11</c:f>
              <c:numCache>
                <c:formatCode>General</c:formatCode>
                <c:ptCount val="10"/>
                <c:pt idx="0">
                  <c:v>14</c:v>
                </c:pt>
                <c:pt idx="1">
                  <c:v>13</c:v>
                </c:pt>
                <c:pt idx="2">
                  <c:v>17</c:v>
                </c:pt>
                <c:pt idx="3">
                  <c:v>10</c:v>
                </c:pt>
                <c:pt idx="4">
                  <c:v>18</c:v>
                </c:pt>
                <c:pt idx="5">
                  <c:v>7</c:v>
                </c:pt>
                <c:pt idx="6">
                  <c:v>0</c:v>
                </c:pt>
              </c:numCache>
            </c:numRef>
          </c:val>
        </c:ser>
        <c:ser>
          <c:idx val="1"/>
          <c:order val="1"/>
          <c:tx>
            <c:strRef>
              <c:f>'Sheet1'!$C$1</c:f>
              <c:strCache>
                <c:ptCount val="1"/>
                <c:pt idx="0">
                  <c:v>Series 2</c:v>
                </c:pt>
              </c:strCache>
            </c:strRef>
          </c:tx>
          <c:cat>
            <c:strRef>
              <c:f>'Sheet1'!$A$2:$A$11</c:f>
              <c:strCache>
                <c:ptCount val="6"/>
                <c:pt idx="0">
                  <c:v>Rain garden has a positive impact on my grades T (blue)or F(green)</c:v>
                </c:pt>
                <c:pt idx="1">
                  <c:v>rain garden has a positive impact on other student grades T (blue)or F(green)</c:v>
                </c:pt>
                <c:pt idx="2">
                  <c:v>I have knowledge and skills to change my environment for the better (blue-agree) (red-disagree)</c:v>
                </c:pt>
                <c:pt idx="3">
                  <c:v>I will engage in other "Nature Projects" because of my rain garden experience (Blue -yes) Red-No</c:v>
                </c:pt>
                <c:pt idx="4">
                  <c:v>The rain garden work was reasonable (Red-yes) Blue-no</c:v>
                </c:pt>
                <c:pt idx="5">
                  <c:v>I am likely to sign up for other "Nature classes" that are offered at the school (Blue-yes) Red-No</c:v>
                </c:pt>
              </c:strCache>
            </c:strRef>
          </c:cat>
          <c:val>
            <c:numRef>
              <c:f>'Sheet1'!$C$2:$C$11</c:f>
              <c:numCache>
                <c:formatCode>General</c:formatCode>
                <c:ptCount val="10"/>
                <c:pt idx="0">
                  <c:v>5</c:v>
                </c:pt>
                <c:pt idx="1">
                  <c:v>6</c:v>
                </c:pt>
                <c:pt idx="2">
                  <c:v>2</c:v>
                </c:pt>
                <c:pt idx="3">
                  <c:v>4</c:v>
                </c:pt>
                <c:pt idx="4">
                  <c:v>1</c:v>
                </c:pt>
                <c:pt idx="5">
                  <c:v>7</c:v>
                </c:pt>
              </c:numCache>
            </c:numRef>
          </c:val>
        </c:ser>
        <c:ser>
          <c:idx val="2"/>
          <c:order val="2"/>
          <c:tx>
            <c:strRef>
              <c:f>'Sheet1'!$D$1</c:f>
              <c:strCache>
                <c:ptCount val="1"/>
                <c:pt idx="0">
                  <c:v>Other</c:v>
                </c:pt>
              </c:strCache>
            </c:strRef>
          </c:tx>
          <c:cat>
            <c:strRef>
              <c:f>'Sheet1'!$A$2:$A$11</c:f>
              <c:strCache>
                <c:ptCount val="6"/>
                <c:pt idx="0">
                  <c:v>Rain garden has a positive impact on my grades T (blue)or F(green)</c:v>
                </c:pt>
                <c:pt idx="1">
                  <c:v>rain garden has a positive impact on other student grades T (blue)or F(green)</c:v>
                </c:pt>
                <c:pt idx="2">
                  <c:v>I have knowledge and skills to change my environment for the better (blue-agree) (red-disagree)</c:v>
                </c:pt>
                <c:pt idx="3">
                  <c:v>I will engage in other "Nature Projects" because of my rain garden experience (Blue -yes) Red-No</c:v>
                </c:pt>
                <c:pt idx="4">
                  <c:v>The rain garden work was reasonable (Red-yes) Blue-no</c:v>
                </c:pt>
                <c:pt idx="5">
                  <c:v>I am likely to sign up for other "Nature classes" that are offered at the school (Blue-yes) Red-No</c:v>
                </c:pt>
              </c:strCache>
            </c:strRef>
          </c:cat>
          <c:val>
            <c:numRef>
              <c:f>'Sheet1'!$D$2:$D$11</c:f>
              <c:numCache>
                <c:formatCode>General</c:formatCode>
                <c:ptCount val="10"/>
                <c:pt idx="3">
                  <c:v>5</c:v>
                </c:pt>
                <c:pt idx="4">
                  <c:v>0</c:v>
                </c:pt>
                <c:pt idx="5">
                  <c:v>0</c:v>
                </c:pt>
              </c:numCache>
            </c:numRef>
          </c:val>
        </c:ser>
        <c:axId val="65552384"/>
        <c:axId val="65553920"/>
      </c:barChart>
      <c:catAx>
        <c:axId val="65552384"/>
        <c:scaling>
          <c:orientation val="minMax"/>
        </c:scaling>
        <c:axPos val="b"/>
        <c:tickLblPos val="nextTo"/>
        <c:crossAx val="65553920"/>
        <c:crosses val="autoZero"/>
        <c:auto val="1"/>
        <c:lblAlgn val="ctr"/>
        <c:lblOffset val="100"/>
      </c:catAx>
      <c:valAx>
        <c:axId val="65553920"/>
        <c:scaling>
          <c:orientation val="minMax"/>
        </c:scaling>
        <c:axPos val="l"/>
        <c:majorGridlines/>
        <c:numFmt formatCode="General" sourceLinked="1"/>
        <c:tickLblPos val="nextTo"/>
        <c:crossAx val="65552384"/>
        <c:crosses val="autoZero"/>
        <c:crossBetween val="between"/>
      </c:valAx>
    </c:plotArea>
    <c:legend>
      <c:legendPos val="r"/>
      <c:layout/>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124199-2E85-41BA-B44D-7A2DBA4A8CB5}" type="datetimeFigureOut">
              <a:rPr lang="en-US" smtClean="0"/>
              <a:pPr/>
              <a:t>5/18/2012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F4616A-9CE2-4FC3-A4B1-62B5913D2BA2}"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Rain garden was chosen</a:t>
            </a:r>
            <a:r>
              <a:rPr lang="en-US" baseline="0" dirty="0" smtClean="0"/>
              <a:t> because of the impact it has on the environment.</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think observation</a:t>
            </a:r>
            <a:r>
              <a:rPr lang="en-US" baseline="0" dirty="0" smtClean="0"/>
              <a:t> is a skill that must be taught in science class. It should not be dismissed as a low level scientific technique.</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you can see the pre and post tests.  I</a:t>
            </a:r>
            <a:r>
              <a:rPr lang="en-US" baseline="0" dirty="0" smtClean="0"/>
              <a:t> think you can see that on each question there was a improvement in the number of correct responses.  A lot of the information was given out while outside working on the rain garden, talking about what we were doing.</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the area that the</a:t>
            </a:r>
            <a:r>
              <a:rPr lang="en-US" baseline="0" dirty="0" smtClean="0"/>
              <a:t> students staked for the site of the rain garden.</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next few</a:t>
            </a:r>
            <a:r>
              <a:rPr lang="en-US" baseline="0" dirty="0" smtClean="0"/>
              <a:t> slides will show the amount of work students had to do, so that the wood chips wouldn’t be so thick.  The city of Milwaukee dumped approximately 7” of woodchips. </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9</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this group of photos you can see that some students are more willing than others to participate and that’s ok.  Also some of the students in the background actually did work and are taking their break to let others get some work in.</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10</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came onto the project</a:t>
            </a:r>
            <a:r>
              <a:rPr lang="en-US" baseline="0" dirty="0" smtClean="0"/>
              <a:t> midways and it was difficult to fit in participation for my students when I had a coarse laid out already.</a:t>
            </a:r>
            <a:endParaRPr lang="en-US" dirty="0"/>
          </a:p>
        </p:txBody>
      </p:sp>
      <p:sp>
        <p:nvSpPr>
          <p:cNvPr id="4" name="Slide Number Placeholder 3"/>
          <p:cNvSpPr>
            <a:spLocks noGrp="1"/>
          </p:cNvSpPr>
          <p:nvPr>
            <p:ph type="sldNum" sz="quarter" idx="10"/>
          </p:nvPr>
        </p:nvSpPr>
        <p:spPr/>
        <p:txBody>
          <a:bodyPr/>
          <a:lstStyle/>
          <a:p>
            <a:fld id="{D0F4616A-9CE2-4FC3-A4B1-62B5913D2BA2}" type="slidenum">
              <a:rPr lang="en-GB" smtClean="0"/>
              <a:pPr/>
              <a:t>12</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1470025"/>
          </a:xfrm>
        </p:spPr>
        <p:txBody>
          <a:bodyPr/>
          <a:lstStyle>
            <a:lvl1pPr>
              <a:defRPr>
                <a:solidFill>
                  <a:schemeClr val="bg1"/>
                </a:solidFill>
                <a:latin typeface="Gill Sans M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609600" y="3810000"/>
            <a:ext cx="5410200" cy="1752600"/>
          </a:xfrm>
        </p:spPr>
        <p:txBody>
          <a:bodyPr/>
          <a:lstStyle>
            <a:lvl1pPr marL="0" indent="0" algn="ctr">
              <a:buNone/>
              <a:defRPr>
                <a:solidFill>
                  <a:schemeClr val="bg2">
                    <a:lumMod val="25000"/>
                  </a:schemeClr>
                </a:solidFill>
                <a:latin typeface="Gill Sans MT"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44D8593-8522-4F87-932B-67E54F3E2A07}"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41782C-1117-4254-9A43-FF1C7342DC44}"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6D5164-C870-43FE-886C-B2398D623DEA}"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l="-1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ill Sans MT"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Gill Sans MT" pitchFamily="34" charset="0"/>
              </a:defRPr>
            </a:lvl1pPr>
            <a:lvl2pPr>
              <a:defRPr>
                <a:latin typeface="Gill Sans MT" pitchFamily="34" charset="0"/>
              </a:defRPr>
            </a:lvl2pPr>
            <a:lvl3pPr>
              <a:defRPr>
                <a:latin typeface="Gill Sans MT" pitchFamily="34" charset="0"/>
              </a:defRPr>
            </a:lvl3pPr>
            <a:lvl4pPr>
              <a:defRPr>
                <a:latin typeface="Gill Sans MT" pitchFamily="34" charset="0"/>
              </a:defRPr>
            </a:lvl4pPr>
            <a:lvl5pPr>
              <a:defRPr>
                <a:latin typeface="Gill Sans MT"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8F0B03-D1EF-4E42-83ED-BB5A53FD8DF8}"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
        <p:nvSpPr>
          <p:cNvPr id="6" name="Slide Number Placeholder 5"/>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7F303D-4AD7-4BDC-BD5E-EF1BAFE792BF}" type="datetime1">
              <a:rPr lang="en-US" smtClean="0"/>
              <a:pPr/>
              <a:t>5/18/2012</a:t>
            </a:fld>
            <a:endParaRPr lang="en-US"/>
          </a:p>
        </p:txBody>
      </p:sp>
      <p:sp>
        <p:nvSpPr>
          <p:cNvPr id="6" name="Footer Placeholder 5"/>
          <p:cNvSpPr>
            <a:spLocks noGrp="1"/>
          </p:cNvSpPr>
          <p:nvPr>
            <p:ph type="ftr" sz="quarter" idx="11"/>
          </p:nvPr>
        </p:nvSpPr>
        <p:spPr/>
        <p:txBody>
          <a:bodyPr/>
          <a:lstStyle/>
          <a:p>
            <a:r>
              <a:rPr lang="en-US" smtClean="0"/>
              <a:t>© Souva Chattopadhyay</a:t>
            </a:r>
            <a:endParaRPr lang="en-US"/>
          </a:p>
        </p:txBody>
      </p:sp>
      <p:sp>
        <p:nvSpPr>
          <p:cNvPr id="7" name="Slide Number Placeholder 6"/>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94B839-2EA6-4B92-B955-F8AD53B21681}" type="datetime1">
              <a:rPr lang="en-US" smtClean="0"/>
              <a:pPr/>
              <a:t>5/18/2012</a:t>
            </a:fld>
            <a:endParaRPr lang="en-US"/>
          </a:p>
        </p:txBody>
      </p:sp>
      <p:sp>
        <p:nvSpPr>
          <p:cNvPr id="8" name="Footer Placeholder 7"/>
          <p:cNvSpPr>
            <a:spLocks noGrp="1"/>
          </p:cNvSpPr>
          <p:nvPr>
            <p:ph type="ftr" sz="quarter" idx="11"/>
          </p:nvPr>
        </p:nvSpPr>
        <p:spPr/>
        <p:txBody>
          <a:bodyPr/>
          <a:lstStyle/>
          <a:p>
            <a:r>
              <a:rPr lang="en-US" smtClean="0"/>
              <a:t>© Souva Chattopadhyay</a:t>
            </a:r>
            <a:endParaRPr lang="en-US"/>
          </a:p>
        </p:txBody>
      </p:sp>
      <p:sp>
        <p:nvSpPr>
          <p:cNvPr id="9" name="Slide Number Placeholder 8"/>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4DD16E-6AB2-4149-B055-4967548C4E5E}" type="datetime1">
              <a:rPr lang="en-US" smtClean="0"/>
              <a:pPr/>
              <a:t>5/18/2012</a:t>
            </a:fld>
            <a:endParaRPr lang="en-US"/>
          </a:p>
        </p:txBody>
      </p:sp>
      <p:sp>
        <p:nvSpPr>
          <p:cNvPr id="4" name="Footer Placeholder 3"/>
          <p:cNvSpPr>
            <a:spLocks noGrp="1"/>
          </p:cNvSpPr>
          <p:nvPr>
            <p:ph type="ftr" sz="quarter" idx="11"/>
          </p:nvPr>
        </p:nvSpPr>
        <p:spPr/>
        <p:txBody>
          <a:bodyPr/>
          <a:lstStyle/>
          <a:p>
            <a:r>
              <a:rPr lang="en-US" smtClean="0"/>
              <a:t>© Souva Chattopadhyay</a:t>
            </a:r>
            <a:endParaRPr lang="en-US"/>
          </a:p>
        </p:txBody>
      </p:sp>
      <p:sp>
        <p:nvSpPr>
          <p:cNvPr id="5" name="Slide Number Placeholder 4"/>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CF6ECA-AD61-42FD-8DF5-526553B0BF72}" type="datetime1">
              <a:rPr lang="en-US" smtClean="0"/>
              <a:pPr/>
              <a:t>5/18/2012</a:t>
            </a:fld>
            <a:endParaRPr lang="en-US"/>
          </a:p>
        </p:txBody>
      </p:sp>
      <p:sp>
        <p:nvSpPr>
          <p:cNvPr id="3" name="Footer Placeholder 2"/>
          <p:cNvSpPr>
            <a:spLocks noGrp="1"/>
          </p:cNvSpPr>
          <p:nvPr>
            <p:ph type="ftr" sz="quarter" idx="11"/>
          </p:nvPr>
        </p:nvSpPr>
        <p:spPr/>
        <p:txBody>
          <a:bodyPr/>
          <a:lstStyle/>
          <a:p>
            <a:r>
              <a:rPr lang="en-US" smtClean="0"/>
              <a:t>© Souva Chattopadhyay</a:t>
            </a:r>
            <a:endParaRPr lang="en-US"/>
          </a:p>
        </p:txBody>
      </p:sp>
      <p:sp>
        <p:nvSpPr>
          <p:cNvPr id="4" name="Slide Number Placeholder 3"/>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A3C2AF-D4DF-4425-9BED-B442C666CBF8}" type="datetime1">
              <a:rPr lang="en-US" smtClean="0"/>
              <a:pPr/>
              <a:t>5/18/2012</a:t>
            </a:fld>
            <a:endParaRPr lang="en-US"/>
          </a:p>
        </p:txBody>
      </p:sp>
      <p:sp>
        <p:nvSpPr>
          <p:cNvPr id="6" name="Footer Placeholder 5"/>
          <p:cNvSpPr>
            <a:spLocks noGrp="1"/>
          </p:cNvSpPr>
          <p:nvPr>
            <p:ph type="ftr" sz="quarter" idx="11"/>
          </p:nvPr>
        </p:nvSpPr>
        <p:spPr/>
        <p:txBody>
          <a:bodyPr/>
          <a:lstStyle/>
          <a:p>
            <a:r>
              <a:rPr lang="en-US" smtClean="0"/>
              <a:t>© Souva Chattopadhyay</a:t>
            </a:r>
            <a:endParaRPr lang="en-US"/>
          </a:p>
        </p:txBody>
      </p:sp>
      <p:sp>
        <p:nvSpPr>
          <p:cNvPr id="7" name="Slide Number Placeholder 6"/>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36664C-7A81-4E85-9695-4E620579890F}" type="datetime1">
              <a:rPr lang="en-US" smtClean="0"/>
              <a:pPr/>
              <a:t>5/18/2012</a:t>
            </a:fld>
            <a:endParaRPr lang="en-US"/>
          </a:p>
        </p:txBody>
      </p:sp>
      <p:sp>
        <p:nvSpPr>
          <p:cNvPr id="6" name="Footer Placeholder 5"/>
          <p:cNvSpPr>
            <a:spLocks noGrp="1"/>
          </p:cNvSpPr>
          <p:nvPr>
            <p:ph type="ftr" sz="quarter" idx="11"/>
          </p:nvPr>
        </p:nvSpPr>
        <p:spPr/>
        <p:txBody>
          <a:bodyPr/>
          <a:lstStyle/>
          <a:p>
            <a:r>
              <a:rPr lang="en-US" smtClean="0"/>
              <a:t>© Souva Chattopadhyay</a:t>
            </a:r>
            <a:endParaRPr lang="en-US"/>
          </a:p>
        </p:txBody>
      </p:sp>
      <p:sp>
        <p:nvSpPr>
          <p:cNvPr id="7" name="Slide Number Placeholder 6"/>
          <p:cNvSpPr>
            <a:spLocks noGrp="1"/>
          </p:cNvSpPr>
          <p:nvPr>
            <p:ph type="sldNum" sz="quarter" idx="12"/>
          </p:nvPr>
        </p:nvSpPr>
        <p:spPr/>
        <p:txBody>
          <a:bodyPr/>
          <a:lstStyle/>
          <a:p>
            <a:fld id="{4FAC17B8-E496-4A35-A359-2D49D9B814C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1E963B-4DC8-4108-946C-2324D7EDF3FC}" type="datetime1">
              <a:rPr lang="en-US" smtClean="0"/>
              <a:pPr/>
              <a:t>5/18/2012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 Souva Chattopadhyay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C17B8-E496-4A35-A359-2D49D9B814C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Rain garden construction and the effect on student performance</a:t>
            </a:r>
            <a:endParaRPr lang="en-GB" dirty="0"/>
          </a:p>
        </p:txBody>
      </p:sp>
      <p:sp>
        <p:nvSpPr>
          <p:cNvPr id="3" name="Subtitle 2"/>
          <p:cNvSpPr>
            <a:spLocks noGrp="1"/>
          </p:cNvSpPr>
          <p:nvPr>
            <p:ph type="subTitle" idx="1"/>
          </p:nvPr>
        </p:nvSpPr>
        <p:spPr/>
        <p:txBody>
          <a:bodyPr>
            <a:normAutofit fontScale="70000" lnSpcReduction="20000"/>
          </a:bodyPr>
          <a:lstStyle/>
          <a:p>
            <a:r>
              <a:rPr lang="en-GB" dirty="0" smtClean="0"/>
              <a:t>Roosevelt Stewart</a:t>
            </a:r>
          </a:p>
          <a:p>
            <a:r>
              <a:rPr lang="en-GB" dirty="0" smtClean="0"/>
              <a:t>James Madison Academic Campus </a:t>
            </a:r>
          </a:p>
          <a:p>
            <a:r>
              <a:rPr lang="en-GB" dirty="0" smtClean="0"/>
              <a:t>Milwaukee Public Schools</a:t>
            </a:r>
          </a:p>
          <a:p>
            <a:r>
              <a:rPr lang="en-GB" dirty="0" smtClean="0"/>
              <a:t>2011-2012</a:t>
            </a:r>
          </a:p>
          <a:p>
            <a:r>
              <a:rPr lang="en-GB" dirty="0" smtClean="0"/>
              <a:t>10-11</a:t>
            </a:r>
            <a:r>
              <a:rPr lang="en-GB" baseline="30000" dirty="0" smtClean="0"/>
              <a:t>th</a:t>
            </a:r>
            <a:r>
              <a:rPr lang="en-GB" dirty="0" smtClean="0"/>
              <a:t> grades</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Data</a:t>
            </a:r>
            <a:endParaRPr lang="en-US" dirty="0"/>
          </a:p>
        </p:txBody>
      </p:sp>
      <p:pic>
        <p:nvPicPr>
          <p:cNvPr id="6" name="Content Placeholder 5" descr="rainwork2.jpg"/>
          <p:cNvPicPr>
            <a:picLocks noGrp="1" noChangeAspect="1"/>
          </p:cNvPicPr>
          <p:nvPr>
            <p:ph idx="1"/>
          </p:nvPr>
        </p:nvPicPr>
        <p:blipFill>
          <a:blip r:embed="rId3" cstate="print"/>
          <a:stretch>
            <a:fillRect/>
          </a:stretch>
        </p:blipFill>
        <p:spPr>
          <a:xfrm>
            <a:off x="762000" y="1219200"/>
            <a:ext cx="3048000" cy="2286000"/>
          </a:xfrm>
        </p:spPr>
      </p:pic>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pic>
        <p:nvPicPr>
          <p:cNvPr id="7" name="Picture 6" descr="photo[1].jpg"/>
          <p:cNvPicPr>
            <a:picLocks noChangeAspect="1"/>
          </p:cNvPicPr>
          <p:nvPr/>
        </p:nvPicPr>
        <p:blipFill>
          <a:blip r:embed="rId4" cstate="print"/>
          <a:stretch>
            <a:fillRect/>
          </a:stretch>
        </p:blipFill>
        <p:spPr>
          <a:xfrm>
            <a:off x="4267200" y="1143000"/>
            <a:ext cx="3352800" cy="4470400"/>
          </a:xfrm>
          <a:prstGeom prst="rect">
            <a:avLst/>
          </a:prstGeom>
        </p:spPr>
      </p:pic>
      <p:pic>
        <p:nvPicPr>
          <p:cNvPr id="8" name="Picture 7" descr="photo[2].jpg"/>
          <p:cNvPicPr>
            <a:picLocks noChangeAspect="1"/>
          </p:cNvPicPr>
          <p:nvPr/>
        </p:nvPicPr>
        <p:blipFill>
          <a:blip r:embed="rId5" cstate="print"/>
          <a:stretch>
            <a:fillRect/>
          </a:stretch>
        </p:blipFill>
        <p:spPr>
          <a:xfrm>
            <a:off x="381000" y="3048000"/>
            <a:ext cx="1981200" cy="26416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Plan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 think the construction and layout of the rain garden went well. Students were involved and worked hard to get the steps done that we they needed.</a:t>
            </a:r>
          </a:p>
          <a:p>
            <a:r>
              <a:rPr lang="en-US" dirty="0" smtClean="0"/>
              <a:t>Ideally, student could be grouped to have specific tasks to accomplish in the construction.</a:t>
            </a:r>
          </a:p>
          <a:p>
            <a:r>
              <a:rPr lang="en-US" dirty="0" smtClean="0"/>
              <a:t>Students did seem to respond to instruction and ask questions while they were planning, raking, planting plants or watering. They showed inherent interest.</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Reflections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 think the construction of the rain garden was worth while.  It is evident in the Data Analysis and the student surveys that students learned and found it enjoyable to be outdoors.</a:t>
            </a:r>
          </a:p>
          <a:p>
            <a:r>
              <a:rPr lang="en-US" dirty="0" smtClean="0"/>
              <a:t>However, there are two drawbacks that I would fix next time I do such a project.</a:t>
            </a:r>
          </a:p>
          <a:p>
            <a:r>
              <a:rPr lang="en-US" dirty="0" smtClean="0"/>
              <a:t>First, I would have more participation and outlining of duties for my class, so that the instruction is more coherent.</a:t>
            </a:r>
          </a:p>
          <a:p>
            <a:r>
              <a:rPr lang="en-US" dirty="0" smtClean="0"/>
              <a:t>Secondly, I think including more graphic organizers and collection of data would allow for more instruction of math and other levels of science. </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
        <p:nvSpPr>
          <p:cNvPr id="2050" name="AutoShape 2" descr="https://email.milwaukee.k12.wi.us/exchange/stewarr/Inbox/No%20Subject-2294.EML/1_multipart_xF8FF_2_photo.JPG/C58EA28C-18C0-4a97-9AF2-036E93DDAFB3/photo.JPG?attach=1"/>
          <p:cNvSpPr>
            <a:spLocks noChangeAspect="1" noChangeArrowheads="1"/>
          </p:cNvSpPr>
          <p:nvPr/>
        </p:nvSpPr>
        <p:spPr bwMode="auto">
          <a:xfrm>
            <a:off x="63500" y="-136525"/>
            <a:ext cx="3762375" cy="28194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Thomas, J.W. (2000). </a:t>
            </a:r>
            <a:r>
              <a:rPr lang="en-US" i="1" dirty="0" smtClean="0"/>
              <a:t>A review of research on project-based learning</a:t>
            </a:r>
            <a:r>
              <a:rPr lang="en-US" dirty="0" smtClean="0"/>
              <a:t>. San Rafael, CA: Autodesk. </a:t>
            </a:r>
          </a:p>
          <a:p>
            <a:r>
              <a:rPr lang="en-US" dirty="0" smtClean="0"/>
              <a:t>Increased attendance, growth in self-reliance, and improved attitudes toward learning (Thomas, 2000) </a:t>
            </a:r>
          </a:p>
          <a:p>
            <a:r>
              <a:rPr lang="en-US" dirty="0" smtClean="0"/>
              <a:t>• Academic gains equal to or better than those generated by other models, with students involved in projects taking greater responsibility for their own learning than during more traditional classroom activities (</a:t>
            </a:r>
            <a:r>
              <a:rPr lang="en-US" dirty="0" err="1" smtClean="0"/>
              <a:t>Boaler</a:t>
            </a:r>
            <a:r>
              <a:rPr lang="en-US" dirty="0" smtClean="0"/>
              <a:t>, 1997; SRI, 2000 ) </a:t>
            </a:r>
          </a:p>
          <a:p>
            <a:r>
              <a:rPr lang="en-US" dirty="0" smtClean="0"/>
              <a:t>• Opportunities to develop complex skills, such as higher-order thinking, problem-solving, collaborating, and communicating (SRI, 2000) </a:t>
            </a:r>
          </a:p>
          <a:p>
            <a:r>
              <a:rPr lang="en-US" dirty="0" smtClean="0"/>
              <a:t>• Access to a broader range of learning opportunities in the classroom, providing a strategy for engaging culturally diverse learners (</a:t>
            </a:r>
            <a:r>
              <a:rPr lang="en-US" dirty="0" err="1" smtClean="0"/>
              <a:t>Railsback</a:t>
            </a:r>
            <a:r>
              <a:rPr lang="en-US" dirty="0" smtClean="0"/>
              <a:t>, 2002) </a:t>
            </a:r>
          </a:p>
          <a:p>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lstStyle/>
          <a:p>
            <a:r>
              <a:rPr lang="en-GB" dirty="0" smtClean="0"/>
              <a:t>What motivates students to learn?  Students are motivated to learn for a variety of reasons of which classroom instruction is important.  The class room instruction can be encouraging for students to learn, and engage them to become active participants in that learning or it can be a </a:t>
            </a:r>
            <a:r>
              <a:rPr lang="en-GB" dirty="0" err="1" smtClean="0"/>
              <a:t>hinderance</a:t>
            </a:r>
            <a:r>
              <a:rPr lang="en-GB" dirty="0" smtClean="0"/>
              <a:t>. </a:t>
            </a:r>
            <a:endParaRPr lang="en-GB"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GB"/>
          </a:p>
        </p:txBody>
      </p:sp>
      <p:sp>
        <p:nvSpPr>
          <p:cNvPr id="5" name="Footer Placeholder 4"/>
          <p:cNvSpPr>
            <a:spLocks noGrp="1"/>
          </p:cNvSpPr>
          <p:nvPr>
            <p:ph type="ftr" sz="quarter" idx="11"/>
          </p:nvPr>
        </p:nvSpPr>
        <p:spPr/>
        <p:txBody>
          <a:bodyPr/>
          <a:lstStyle/>
          <a:p>
            <a:r>
              <a:rPr lang="en-GB" smtClean="0"/>
              <a:t>© Souva Chattopadhyay</a:t>
            </a:r>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lstStyle/>
          <a:p>
            <a:r>
              <a:rPr lang="en-US" dirty="0" smtClean="0"/>
              <a:t>What relationship exists between ecological projects and student </a:t>
            </a:r>
            <a:r>
              <a:rPr lang="en-US" dirty="0" smtClean="0"/>
              <a:t>learning</a:t>
            </a:r>
            <a:r>
              <a:rPr lang="en-US" dirty="0" smtClean="0"/>
              <a:t>?</a:t>
            </a:r>
            <a:endParaRPr lang="en-US" dirty="0" smtClean="0"/>
          </a:p>
          <a:p>
            <a:r>
              <a:rPr lang="en-US" dirty="0" smtClean="0"/>
              <a:t>Rain garden</a:t>
            </a:r>
          </a:p>
          <a:p>
            <a:r>
              <a:rPr lang="en-US" dirty="0" smtClean="0"/>
              <a:t>Students are using construction and planning to manipulate their environment</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idx="1"/>
          </p:nvPr>
        </p:nvSpPr>
        <p:spPr/>
        <p:txBody>
          <a:bodyPr/>
          <a:lstStyle/>
          <a:p>
            <a:r>
              <a:rPr lang="en-US" dirty="0" smtClean="0"/>
              <a:t>Pre and Post tests were given to students who helped in the construction of the rain garden.</a:t>
            </a:r>
          </a:p>
          <a:p>
            <a:r>
              <a:rPr lang="en-US" dirty="0" smtClean="0"/>
              <a:t>Student Survey was given to gauge a change in attitude about doing Nature Work.</a:t>
            </a:r>
          </a:p>
          <a:p>
            <a:r>
              <a:rPr lang="en-US" dirty="0" smtClean="0"/>
              <a:t>Observational data.  Pictures are worth a thousand words because you gain a glimpse of how students perceive the work they are doing.</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8001000" y="4191000"/>
            <a:ext cx="914400" cy="369332"/>
          </a:xfrm>
          <a:prstGeom prst="rect">
            <a:avLst/>
          </a:prstGeom>
          <a:noFill/>
        </p:spPr>
        <p:txBody>
          <a:bodyPr wrap="square" rtlCol="0">
            <a:spAutoFit/>
          </a:bodyPr>
          <a:lstStyle/>
          <a:p>
            <a:r>
              <a:rPr lang="en-US" dirty="0" smtClean="0"/>
              <a:t>N=19</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Survey Results</a:t>
            </a:r>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8001000" y="4343400"/>
            <a:ext cx="683200" cy="369332"/>
          </a:xfrm>
          <a:prstGeom prst="rect">
            <a:avLst/>
          </a:prstGeom>
        </p:spPr>
        <p:txBody>
          <a:bodyPr wrap="none">
            <a:spAutoFit/>
          </a:bodyPr>
          <a:lstStyle/>
          <a:p>
            <a:r>
              <a:rPr lang="en-US" dirty="0" smtClean="0"/>
              <a:t>N=19</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Data</a:t>
            </a:r>
            <a:endParaRPr lang="en-US" dirty="0"/>
          </a:p>
        </p:txBody>
      </p:sp>
      <p:pic>
        <p:nvPicPr>
          <p:cNvPr id="6" name="Content Placeholder 5" descr="photo[3].jpg"/>
          <p:cNvPicPr>
            <a:picLocks noGrp="1" noChangeAspect="1"/>
          </p:cNvPicPr>
          <p:nvPr>
            <p:ph idx="1"/>
          </p:nvPr>
        </p:nvPicPr>
        <p:blipFill>
          <a:blip r:embed="rId3" cstate="print"/>
          <a:stretch>
            <a:fillRect/>
          </a:stretch>
        </p:blipFill>
        <p:spPr>
          <a:xfrm>
            <a:off x="1447800" y="1295400"/>
            <a:ext cx="6034617" cy="4525963"/>
          </a:xfrm>
        </p:spPr>
      </p:pic>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Data</a:t>
            </a:r>
            <a:endParaRPr lang="en-US" dirty="0"/>
          </a:p>
        </p:txBody>
      </p:sp>
      <p:sp>
        <p:nvSpPr>
          <p:cNvPr id="3" name="Content Placeholder 2"/>
          <p:cNvSpPr>
            <a:spLocks noGrp="1"/>
          </p:cNvSpPr>
          <p:nvPr>
            <p:ph idx="1"/>
          </p:nvPr>
        </p:nvSpPr>
        <p:spPr/>
        <p:txBody>
          <a:bodyPr/>
          <a:lstStyle/>
          <a:p>
            <a:r>
              <a:rPr lang="en-US" dirty="0" smtClean="0"/>
              <a:t>In this group of photos you can see that some students are more willing than others to participate and that’s ok.  Also some of the students in the background actually did work and are taking their break to let others get some work in</a:t>
            </a:r>
            <a:r>
              <a:rPr lang="en-US" dirty="0" smtClean="0"/>
              <a:t>.</a:t>
            </a:r>
          </a:p>
          <a:p>
            <a:r>
              <a:rPr lang="en-US" dirty="0" smtClean="0"/>
              <a:t>A few students chose to do nothing but talk.</a:t>
            </a:r>
            <a:endParaRPr lang="en-US" dirty="0" smtClean="0"/>
          </a:p>
          <a:p>
            <a:endParaRPr lang="en-US" dirty="0"/>
          </a:p>
        </p:txBody>
      </p:sp>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Observational Data</a:t>
            </a:r>
            <a:endParaRPr lang="en-US" dirty="0"/>
          </a:p>
        </p:txBody>
      </p:sp>
      <p:pic>
        <p:nvPicPr>
          <p:cNvPr id="6" name="Content Placeholder 5" descr="rainwork1.jpg"/>
          <p:cNvPicPr>
            <a:picLocks noGrp="1" noChangeAspect="1"/>
          </p:cNvPicPr>
          <p:nvPr>
            <p:ph idx="1"/>
          </p:nvPr>
        </p:nvPicPr>
        <p:blipFill>
          <a:blip r:embed="rId3" cstate="print"/>
          <a:stretch>
            <a:fillRect/>
          </a:stretch>
        </p:blipFill>
        <p:spPr>
          <a:xfrm>
            <a:off x="1295400" y="1447800"/>
            <a:ext cx="6034617" cy="4525963"/>
          </a:xfrm>
        </p:spPr>
      </p:pic>
      <p:sp>
        <p:nvSpPr>
          <p:cNvPr id="4" name="Date Placeholder 3"/>
          <p:cNvSpPr>
            <a:spLocks noGrp="1"/>
          </p:cNvSpPr>
          <p:nvPr>
            <p:ph type="dt" sz="half" idx="10"/>
          </p:nvPr>
        </p:nvSpPr>
        <p:spPr/>
        <p:txBody>
          <a:bodyPr/>
          <a:lstStyle/>
          <a:p>
            <a:fld id="{3F65CCAD-897F-4FEA-BC8D-50D0960C8B56}" type="datetime1">
              <a:rPr lang="en-US" smtClean="0"/>
              <a:pPr/>
              <a:t>5/18/2012</a:t>
            </a:fld>
            <a:endParaRPr lang="en-US"/>
          </a:p>
        </p:txBody>
      </p:sp>
      <p:sp>
        <p:nvSpPr>
          <p:cNvPr id="5" name="Footer Placeholder 4"/>
          <p:cNvSpPr>
            <a:spLocks noGrp="1"/>
          </p:cNvSpPr>
          <p:nvPr>
            <p:ph type="ftr" sz="quarter" idx="11"/>
          </p:nvPr>
        </p:nvSpPr>
        <p:spPr/>
        <p:txBody>
          <a:bodyPr/>
          <a:lstStyle/>
          <a:p>
            <a:r>
              <a:rPr lang="en-US" smtClean="0"/>
              <a:t>© Souva Chattopadhyay</a:t>
            </a:r>
            <a:endParaRPr lang="en-US"/>
          </a:p>
        </p:txBody>
      </p:sp>
    </p:spTree>
  </p:cSld>
  <p:clrMapOvr>
    <a:masterClrMapping/>
  </p:clrMapOvr>
</p:sld>
</file>

<file path=ppt/theme/theme1.xml><?xml version="1.0" encoding="utf-8"?>
<a:theme xmlns:a="http://schemas.openxmlformats.org/drawingml/2006/main" name="TP03000024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265F595-6850-45F8-B3F4-C54CF24492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TP030000243</Template>
  <TotalTime>340</TotalTime>
  <Words>807</Words>
  <Application>Microsoft Office PowerPoint</Application>
  <PresentationFormat>On-screen Show (4:3)</PresentationFormat>
  <Paragraphs>80</Paragraphs>
  <Slides>13</Slides>
  <Notes>8</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TP030000243</vt:lpstr>
      <vt:lpstr>Rain garden construction and the effect on student performance</vt:lpstr>
      <vt:lpstr>Introduction</vt:lpstr>
      <vt:lpstr>Problem</vt:lpstr>
      <vt:lpstr>Data Collection</vt:lpstr>
      <vt:lpstr>Data Analysis</vt:lpstr>
      <vt:lpstr>Student Survey Results</vt:lpstr>
      <vt:lpstr>Observational Data</vt:lpstr>
      <vt:lpstr>Observational Data</vt:lpstr>
      <vt:lpstr>Observational Data</vt:lpstr>
      <vt:lpstr>Observational Data</vt:lpstr>
      <vt:lpstr>Action Plan</vt:lpstr>
      <vt:lpstr>Final Reflections</vt:lpstr>
      <vt:lpstr>Literature Review</vt:lpstr>
    </vt:vector>
  </TitlesOfParts>
  <Company>Milwaukee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Rain garden construction and the effect on student performance</dc:title>
  <dc:subject/>
  <dc:creator>MPS</dc:creator>
  <cp:keywords/>
  <dc:description/>
  <cp:lastModifiedBy>MPS</cp:lastModifiedBy>
  <cp:revision>22</cp:revision>
  <dcterms:created xsi:type="dcterms:W3CDTF">2012-05-16T19:14:26Z</dcterms:created>
  <dcterms:modified xsi:type="dcterms:W3CDTF">2012-05-18T19:58:16Z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TC300002439990</vt:lpwstr>
  </property>
</Properties>
</file>